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15/02/2023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06  </a:t>
            </a:r>
            <a:r>
              <a:rPr lang="en-US" altLang="en-US" sz="1600" b="1" dirty="0"/>
              <a:t>(06/02/2023 – 12/02/2023)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18CDF57-77ED-1327-A9BF-1022A2D7F808}"/>
              </a:ext>
            </a:extLst>
          </p:cNvPr>
          <p:cNvPicPr>
            <a:picLocks noChangeAspect="1"/>
          </p:cNvPicPr>
          <p:nvPr/>
        </p:nvPicPr>
        <p:blipFill>
          <a:blip r:embed="rId2"/>
          <a:stretch>
            <a:fillRect/>
          </a:stretch>
        </p:blipFill>
        <p:spPr>
          <a:xfrm>
            <a:off x="1333499" y="1802497"/>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12312C95-81C2-8ED2-E9FA-2DF594691C06}"/>
              </a:ext>
            </a:extLst>
          </p:cNvPr>
          <p:cNvPicPr>
            <a:picLocks noChangeAspect="1"/>
          </p:cNvPicPr>
          <p:nvPr/>
        </p:nvPicPr>
        <p:blipFill>
          <a:blip r:embed="rId3"/>
          <a:stretch>
            <a:fillRect/>
          </a:stretch>
        </p:blipFill>
        <p:spPr>
          <a:xfrm>
            <a:off x="1080892" y="980728"/>
            <a:ext cx="4925625" cy="5216873"/>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2" name="Picture 1">
            <a:extLst>
              <a:ext uri="{FF2B5EF4-FFF2-40B4-BE49-F238E27FC236}">
                <a16:creationId xmlns:a16="http://schemas.microsoft.com/office/drawing/2014/main" id="{2C2E66B5-D87D-6034-FC64-897626EE6C6C}"/>
              </a:ext>
            </a:extLst>
          </p:cNvPr>
          <p:cNvPicPr>
            <a:picLocks noChangeAspect="1"/>
          </p:cNvPicPr>
          <p:nvPr/>
        </p:nvPicPr>
        <p:blipFill>
          <a:blip r:embed="rId3"/>
          <a:stretch>
            <a:fillRect/>
          </a:stretch>
        </p:blipFill>
        <p:spPr>
          <a:xfrm>
            <a:off x="0" y="999265"/>
            <a:ext cx="5411894" cy="2782196"/>
          </a:xfrm>
          <a:prstGeom prst="rect">
            <a:avLst/>
          </a:prstGeom>
        </p:spPr>
      </p:pic>
      <p:pic>
        <p:nvPicPr>
          <p:cNvPr id="6" name="Picture 5">
            <a:extLst>
              <a:ext uri="{FF2B5EF4-FFF2-40B4-BE49-F238E27FC236}">
                <a16:creationId xmlns:a16="http://schemas.microsoft.com/office/drawing/2014/main" id="{0A77CDC0-D1DA-8711-B30F-542061DED80E}"/>
              </a:ext>
            </a:extLst>
          </p:cNvPr>
          <p:cNvPicPr>
            <a:picLocks noChangeAspect="1"/>
          </p:cNvPicPr>
          <p:nvPr/>
        </p:nvPicPr>
        <p:blipFill>
          <a:blip r:embed="rId4"/>
          <a:stretch>
            <a:fillRect/>
          </a:stretch>
        </p:blipFill>
        <p:spPr>
          <a:xfrm>
            <a:off x="5451043" y="999265"/>
            <a:ext cx="3689428" cy="2782196"/>
          </a:xfrm>
          <a:prstGeom prst="rect">
            <a:avLst/>
          </a:prstGeom>
        </p:spPr>
      </p:pic>
      <p:pic>
        <p:nvPicPr>
          <p:cNvPr id="9" name="Picture 8">
            <a:extLst>
              <a:ext uri="{FF2B5EF4-FFF2-40B4-BE49-F238E27FC236}">
                <a16:creationId xmlns:a16="http://schemas.microsoft.com/office/drawing/2014/main" id="{38088649-DDD8-7486-5BA4-6AEFAD8BF6E9}"/>
              </a:ext>
            </a:extLst>
          </p:cNvPr>
          <p:cNvPicPr>
            <a:picLocks noChangeAspect="1"/>
          </p:cNvPicPr>
          <p:nvPr/>
        </p:nvPicPr>
        <p:blipFill>
          <a:blip r:embed="rId5"/>
          <a:stretch>
            <a:fillRect/>
          </a:stretch>
        </p:blipFill>
        <p:spPr>
          <a:xfrm>
            <a:off x="5451043" y="3874399"/>
            <a:ext cx="3689428" cy="2983601"/>
          </a:xfrm>
          <a:prstGeom prst="rect">
            <a:avLst/>
          </a:prstGeom>
        </p:spPr>
      </p:pic>
      <p:pic>
        <p:nvPicPr>
          <p:cNvPr id="4" name="Picture 3">
            <a:extLst>
              <a:ext uri="{FF2B5EF4-FFF2-40B4-BE49-F238E27FC236}">
                <a16:creationId xmlns:a16="http://schemas.microsoft.com/office/drawing/2014/main" id="{A5065C70-2B51-7AF4-2041-9DDBC02E22A2}"/>
              </a:ext>
            </a:extLst>
          </p:cNvPr>
          <p:cNvPicPr>
            <a:picLocks noChangeAspect="1"/>
          </p:cNvPicPr>
          <p:nvPr/>
        </p:nvPicPr>
        <p:blipFill>
          <a:blip r:embed="rId6"/>
          <a:stretch>
            <a:fillRect/>
          </a:stretch>
        </p:blipFill>
        <p:spPr>
          <a:xfrm>
            <a:off x="0" y="3874399"/>
            <a:ext cx="5411894"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Note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US" dirty="0">
                <a:solidFill>
                  <a:schemeClr val="bg1"/>
                </a:solidFill>
              </a:rPr>
              <a:t>The Forecast is correct for the next three months. We are busy updating the longer-term forecast as it is currently on the high side. This update will be included in the next two weeks.</a:t>
            </a: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0EBF958-437F-C5E6-0279-8573ED2F47C9}"/>
              </a:ext>
            </a:extLst>
          </p:cNvPr>
          <p:cNvPicPr>
            <a:picLocks noChangeAspect="1"/>
          </p:cNvPicPr>
          <p:nvPr/>
        </p:nvPicPr>
        <p:blipFill>
          <a:blip r:embed="rId2"/>
          <a:stretch>
            <a:fillRect/>
          </a:stretch>
        </p:blipFill>
        <p:spPr>
          <a:xfrm>
            <a:off x="1762125" y="1026995"/>
            <a:ext cx="8667750" cy="37793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088420A-C7E2-6D19-0650-96EB31FDFC02}"/>
              </a:ext>
            </a:extLst>
          </p:cNvPr>
          <p:cNvPicPr>
            <a:picLocks noChangeAspect="1"/>
          </p:cNvPicPr>
          <p:nvPr/>
        </p:nvPicPr>
        <p:blipFill>
          <a:blip r:embed="rId3"/>
          <a:stretch>
            <a:fillRect/>
          </a:stretch>
        </p:blipFill>
        <p:spPr>
          <a:xfrm>
            <a:off x="2584414" y="1027189"/>
            <a:ext cx="7079703" cy="515048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C84556F-D63E-48D0-4BF5-84199ABF7125}"/>
              </a:ext>
            </a:extLst>
          </p:cNvPr>
          <p:cNvPicPr>
            <a:picLocks noChangeAspect="1"/>
          </p:cNvPicPr>
          <p:nvPr/>
        </p:nvPicPr>
        <p:blipFill>
          <a:blip r:embed="rId2"/>
          <a:stretch>
            <a:fillRect/>
          </a:stretch>
        </p:blipFill>
        <p:spPr>
          <a:xfrm>
            <a:off x="2584731" y="1048624"/>
            <a:ext cx="7034067" cy="5117284"/>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64BD4744-2161-31CF-2850-D6E11C7BE2AD}"/>
              </a:ext>
            </a:extLst>
          </p:cNvPr>
          <p:cNvPicPr>
            <a:picLocks noChangeAspect="1"/>
          </p:cNvPicPr>
          <p:nvPr/>
        </p:nvPicPr>
        <p:blipFill>
          <a:blip r:embed="rId2"/>
          <a:stretch>
            <a:fillRect/>
          </a:stretch>
        </p:blipFill>
        <p:spPr>
          <a:xfrm>
            <a:off x="2578994" y="1040235"/>
            <a:ext cx="7076734" cy="5148324"/>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635D76B-919E-578A-D188-0C5977FE00AF}"/>
              </a:ext>
            </a:extLst>
          </p:cNvPr>
          <p:cNvPicPr>
            <a:picLocks noChangeAspect="1"/>
          </p:cNvPicPr>
          <p:nvPr/>
        </p:nvPicPr>
        <p:blipFill>
          <a:blip r:embed="rId3"/>
          <a:stretch>
            <a:fillRect/>
          </a:stretch>
        </p:blipFill>
        <p:spPr>
          <a:xfrm>
            <a:off x="2544905" y="1015067"/>
            <a:ext cx="7102189" cy="5166842"/>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F06F7E7-EE3E-470E-2786-1FFA9F1D2BD7}"/>
              </a:ext>
            </a:extLst>
          </p:cNvPr>
          <p:cNvPicPr>
            <a:picLocks noChangeAspect="1"/>
          </p:cNvPicPr>
          <p:nvPr/>
        </p:nvPicPr>
        <p:blipFill>
          <a:blip r:embed="rId2"/>
          <a:stretch>
            <a:fillRect/>
          </a:stretch>
        </p:blipFill>
        <p:spPr>
          <a:xfrm>
            <a:off x="2557489" y="1031844"/>
            <a:ext cx="7077022" cy="5148533"/>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BAD2E3B-4AAA-D8C5-4EA2-4AF93194BC2F}"/>
              </a:ext>
            </a:extLst>
          </p:cNvPr>
          <p:cNvPicPr>
            <a:picLocks noChangeAspect="1"/>
          </p:cNvPicPr>
          <p:nvPr/>
        </p:nvPicPr>
        <p:blipFill>
          <a:blip r:embed="rId2"/>
          <a:stretch>
            <a:fillRect/>
          </a:stretch>
        </p:blipFill>
        <p:spPr>
          <a:xfrm>
            <a:off x="2532869" y="1031846"/>
            <a:ext cx="7064137" cy="513916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203</TotalTime>
  <Words>597</Words>
  <Application>Microsoft Office PowerPoint</Application>
  <PresentationFormat>Widescreen</PresentationFormat>
  <Paragraphs>54</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41</cp:revision>
  <dcterms:created xsi:type="dcterms:W3CDTF">2020-01-06T09:48:40Z</dcterms:created>
  <dcterms:modified xsi:type="dcterms:W3CDTF">2023-02-15T06:29:46Z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