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6357" autoAdjust="0"/>
  </p:normalViewPr>
  <p:slideViewPr>
    <p:cSldViewPr snapToGrid="0">
      <p:cViewPr varScale="1">
        <p:scale>
          <a:sx n="110" d="100"/>
          <a:sy n="110" d="100"/>
        </p:scale>
        <p:origin x="6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15/11/2023</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2023 week 45 </a:t>
            </a:r>
            <a:r>
              <a:rPr lang="en-US" altLang="en-US" sz="1600" b="1" dirty="0"/>
              <a:t>(</a:t>
            </a:r>
            <a:r>
              <a:rPr lang="en-US" altLang="en-US" b="1" dirty="0"/>
              <a:t>06/11/2023 – 12/11/2023</a:t>
            </a:r>
            <a:r>
              <a:rPr lang="en-US" altLang="en-US" sz="1600" b="1" dirty="0"/>
              <a:t>)</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a:extLst>
              <a:ext uri="{FF2B5EF4-FFF2-40B4-BE49-F238E27FC236}">
                <a16:creationId xmlns:a16="http://schemas.microsoft.com/office/drawing/2014/main" id="{7A1F1241-D728-51EB-3C12-524F68CD43E5}"/>
              </a:ext>
            </a:extLst>
          </p:cNvPr>
          <p:cNvPicPr>
            <a:picLocks noChangeAspect="1"/>
          </p:cNvPicPr>
          <p:nvPr/>
        </p:nvPicPr>
        <p:blipFill>
          <a:blip r:embed="rId2"/>
          <a:stretch>
            <a:fillRect/>
          </a:stretch>
        </p:blipFill>
        <p:spPr>
          <a:xfrm>
            <a:off x="1328736" y="2132856"/>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367002"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16 000 </a:t>
            </a:r>
            <a:r>
              <a:rPr lang="en-US" sz="1600" b="1" dirty="0"/>
              <a:t>MW</a:t>
            </a:r>
            <a:endParaRPr lang="en-US" sz="1600" dirty="0"/>
          </a:p>
          <a:p>
            <a:pPr algn="just">
              <a:spcBef>
                <a:spcPts val="0"/>
              </a:spcBef>
              <a:buClr>
                <a:schemeClr val="tx2">
                  <a:lumMod val="50000"/>
                </a:schemeClr>
              </a:buClr>
            </a:pPr>
            <a:r>
              <a:rPr lang="en-ZA" sz="1600" dirty="0"/>
              <a:t>Reserves: OR + UA = </a:t>
            </a:r>
            <a:r>
              <a:rPr lang="en-ZA" sz="1600" b="1" dirty="0"/>
              <a:t>18 200 MW</a:t>
            </a:r>
          </a:p>
          <a:p>
            <a:pPr algn="just">
              <a:spcBef>
                <a:spcPts val="0"/>
              </a:spcBef>
              <a:buClr>
                <a:schemeClr val="tx2">
                  <a:lumMod val="50000"/>
                </a:schemeClr>
              </a:buClr>
            </a:pPr>
            <a:r>
              <a:rPr lang="en-ZA" sz="1600" dirty="0"/>
              <a:t>Eskom Installed Capacity: </a:t>
            </a:r>
            <a:r>
              <a:rPr lang="en-ZA" sz="1600" b="1" dirty="0"/>
              <a:t>48 186 MW</a:t>
            </a:r>
            <a:endParaRPr lang="en-ZA" sz="1600" dirty="0"/>
          </a:p>
          <a:p>
            <a:pPr algn="just">
              <a:spcBef>
                <a:spcPts val="0"/>
              </a:spcBef>
              <a:buClr>
                <a:schemeClr val="tx2">
                  <a:lumMod val="50000"/>
                </a:schemeClr>
              </a:buClr>
            </a:pPr>
            <a:r>
              <a:rPr lang="en-ZA" sz="1600" dirty="0"/>
              <a:t>Installed Dispatchable Capacity: </a:t>
            </a:r>
            <a:r>
              <a:rPr lang="en-ZA" sz="1600" b="1" dirty="0"/>
              <a:t>49 191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209D0465-F61B-A8E8-A446-256787949CEB}"/>
              </a:ext>
            </a:extLst>
          </p:cNvPr>
          <p:cNvPicPr>
            <a:picLocks noChangeAspect="1"/>
          </p:cNvPicPr>
          <p:nvPr/>
        </p:nvPicPr>
        <p:blipFill>
          <a:blip r:embed="rId3"/>
          <a:stretch>
            <a:fillRect/>
          </a:stretch>
        </p:blipFill>
        <p:spPr>
          <a:xfrm>
            <a:off x="1503722"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2" name="Picture 11">
            <a:extLst>
              <a:ext uri="{FF2B5EF4-FFF2-40B4-BE49-F238E27FC236}">
                <a16:creationId xmlns:a16="http://schemas.microsoft.com/office/drawing/2014/main" id="{1B3EA924-B734-6F8A-EC62-8AF32FCA5BFB}"/>
              </a:ext>
            </a:extLst>
          </p:cNvPr>
          <p:cNvPicPr>
            <a:picLocks noChangeAspect="1"/>
          </p:cNvPicPr>
          <p:nvPr/>
        </p:nvPicPr>
        <p:blipFill>
          <a:blip r:embed="rId2"/>
          <a:stretch>
            <a:fillRect/>
          </a:stretch>
        </p:blipFill>
        <p:spPr>
          <a:xfrm>
            <a:off x="5457625" y="3874399"/>
            <a:ext cx="3682843" cy="2983601"/>
          </a:xfrm>
          <a:prstGeom prst="rect">
            <a:avLst/>
          </a:prstGeom>
        </p:spPr>
      </p:pic>
      <p:pic>
        <p:nvPicPr>
          <p:cNvPr id="10" name="Picture 9">
            <a:extLst>
              <a:ext uri="{FF2B5EF4-FFF2-40B4-BE49-F238E27FC236}">
                <a16:creationId xmlns:a16="http://schemas.microsoft.com/office/drawing/2014/main" id="{BE2B58A0-BB39-4763-022F-C2A0C3478CDD}"/>
              </a:ext>
            </a:extLst>
          </p:cNvPr>
          <p:cNvPicPr>
            <a:picLocks noChangeAspect="1"/>
          </p:cNvPicPr>
          <p:nvPr/>
        </p:nvPicPr>
        <p:blipFill>
          <a:blip r:embed="rId3"/>
          <a:stretch>
            <a:fillRect/>
          </a:stretch>
        </p:blipFill>
        <p:spPr>
          <a:xfrm>
            <a:off x="5457625" y="990276"/>
            <a:ext cx="3682843" cy="2777025"/>
          </a:xfrm>
          <a:prstGeom prst="rect">
            <a:avLst/>
          </a:prstGeom>
        </p:spPr>
      </p:pic>
      <p:pic>
        <p:nvPicPr>
          <p:cNvPr id="5" name="Picture 4">
            <a:extLst>
              <a:ext uri="{FF2B5EF4-FFF2-40B4-BE49-F238E27FC236}">
                <a16:creationId xmlns:a16="http://schemas.microsoft.com/office/drawing/2014/main" id="{27FAF57E-55D7-53D1-B3F4-93F9544B6F7B}"/>
              </a:ext>
            </a:extLst>
          </p:cNvPr>
          <p:cNvPicPr>
            <a:picLocks noChangeAspect="1"/>
          </p:cNvPicPr>
          <p:nvPr/>
        </p:nvPicPr>
        <p:blipFill>
          <a:blip r:embed="rId4"/>
          <a:stretch>
            <a:fillRect/>
          </a:stretch>
        </p:blipFill>
        <p:spPr>
          <a:xfrm>
            <a:off x="0" y="990276"/>
            <a:ext cx="5404396" cy="2777025"/>
          </a:xfrm>
          <a:prstGeom prst="rect">
            <a:avLst/>
          </a:prstGeom>
        </p:spPr>
      </p:pic>
      <p:pic>
        <p:nvPicPr>
          <p:cNvPr id="9" name="Picture 8">
            <a:extLst>
              <a:ext uri="{FF2B5EF4-FFF2-40B4-BE49-F238E27FC236}">
                <a16:creationId xmlns:a16="http://schemas.microsoft.com/office/drawing/2014/main" id="{F9F6AFD0-AC5A-2D18-497A-FE6E71815246}"/>
              </a:ext>
            </a:extLst>
          </p:cNvPr>
          <p:cNvPicPr>
            <a:picLocks noChangeAspect="1"/>
          </p:cNvPicPr>
          <p:nvPr/>
        </p:nvPicPr>
        <p:blipFill>
          <a:blip r:embed="rId5"/>
          <a:stretch>
            <a:fillRect/>
          </a:stretch>
        </p:blipFill>
        <p:spPr>
          <a:xfrm>
            <a:off x="0" y="3874399"/>
            <a:ext cx="5404396" cy="2983601"/>
          </a:xfrm>
          <a:prstGeom prst="rect">
            <a:avLst/>
          </a:prstGeom>
        </p:spPr>
      </p:pic>
      <p:pic>
        <p:nvPicPr>
          <p:cNvPr id="11" name="Picture 10">
            <a:extLst>
              <a:ext uri="{FF2B5EF4-FFF2-40B4-BE49-F238E27FC236}">
                <a16:creationId xmlns:a16="http://schemas.microsoft.com/office/drawing/2014/main" id="{828507C2-BFF2-A33D-7039-8A8CD86EDB1E}"/>
              </a:ext>
            </a:extLst>
          </p:cNvPr>
          <p:cNvPicPr>
            <a:picLocks noChangeAspect="1"/>
          </p:cNvPicPr>
          <p:nvPr/>
        </p:nvPicPr>
        <p:blipFill>
          <a:blip r:embed="rId6"/>
          <a:stretch>
            <a:fillRect/>
          </a:stretch>
        </p:blipFill>
        <p:spPr>
          <a:xfrm>
            <a:off x="9452610" y="1633673"/>
            <a:ext cx="2552700" cy="1047750"/>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429996"/>
            <a:ext cx="11299062" cy="42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t>If there is a big jump from month to month it is mainly due to the high number of cloudy days during the latter month, not necessarily due to the number of installations in that month. It would very likely have been distributed in the preceding few months.</a:t>
            </a:r>
          </a:p>
        </p:txBody>
      </p:sp>
      <p:pic>
        <p:nvPicPr>
          <p:cNvPr id="5" name="Picture 4">
            <a:extLst>
              <a:ext uri="{FF2B5EF4-FFF2-40B4-BE49-F238E27FC236}">
                <a16:creationId xmlns:a16="http://schemas.microsoft.com/office/drawing/2014/main" id="{F4FE4B9B-F73F-1580-662A-272E2C8F65BE}"/>
              </a:ext>
            </a:extLst>
          </p:cNvPr>
          <p:cNvPicPr>
            <a:picLocks noChangeAspect="1"/>
          </p:cNvPicPr>
          <p:nvPr/>
        </p:nvPicPr>
        <p:blipFill>
          <a:blip r:embed="rId2"/>
          <a:stretch>
            <a:fillRect/>
          </a:stretch>
        </p:blipFill>
        <p:spPr>
          <a:xfrm>
            <a:off x="9478736" y="1677216"/>
            <a:ext cx="2552700" cy="1047750"/>
          </a:xfrm>
          <a:prstGeom prst="rect">
            <a:avLst/>
          </a:prstGeom>
        </p:spPr>
      </p:pic>
      <p:pic>
        <p:nvPicPr>
          <p:cNvPr id="6" name="Picture 5">
            <a:extLst>
              <a:ext uri="{FF2B5EF4-FFF2-40B4-BE49-F238E27FC236}">
                <a16:creationId xmlns:a16="http://schemas.microsoft.com/office/drawing/2014/main" id="{9FC29F5B-329F-2169-E440-F6D449C4F8E4}"/>
              </a:ext>
            </a:extLst>
          </p:cNvPr>
          <p:cNvPicPr>
            <a:picLocks noChangeAspect="1"/>
          </p:cNvPicPr>
          <p:nvPr/>
        </p:nvPicPr>
        <p:blipFill>
          <a:blip r:embed="rId3"/>
          <a:stretch>
            <a:fillRect/>
          </a:stretch>
        </p:blipFill>
        <p:spPr>
          <a:xfrm>
            <a:off x="1089524" y="1465488"/>
            <a:ext cx="7767093" cy="4351837"/>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2" name="Picture 1">
            <a:extLst>
              <a:ext uri="{FF2B5EF4-FFF2-40B4-BE49-F238E27FC236}">
                <a16:creationId xmlns:a16="http://schemas.microsoft.com/office/drawing/2014/main" id="{4E851350-A722-33A1-5C9B-A592FF3044B5}"/>
              </a:ext>
            </a:extLst>
          </p:cNvPr>
          <p:cNvPicPr>
            <a:picLocks noChangeAspect="1"/>
          </p:cNvPicPr>
          <p:nvPr/>
        </p:nvPicPr>
        <p:blipFill>
          <a:blip r:embed="rId2"/>
          <a:stretch>
            <a:fillRect/>
          </a:stretch>
        </p:blipFill>
        <p:spPr>
          <a:xfrm>
            <a:off x="1762125" y="1024346"/>
            <a:ext cx="8667750" cy="3782016"/>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C2B5CB14-6B40-29B4-C45E-7C36EE7F35AD}"/>
              </a:ext>
            </a:extLst>
          </p:cNvPr>
          <p:cNvPicPr>
            <a:picLocks noChangeAspect="1"/>
          </p:cNvPicPr>
          <p:nvPr/>
        </p:nvPicPr>
        <p:blipFill>
          <a:blip r:embed="rId3"/>
          <a:stretch>
            <a:fillRect/>
          </a:stretch>
        </p:blipFill>
        <p:spPr>
          <a:xfrm>
            <a:off x="0" y="1025067"/>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BAC9EA8C-4B20-4C00-6307-8F2F86C89E4A}"/>
              </a:ext>
            </a:extLst>
          </p:cNvPr>
          <p:cNvPicPr>
            <a:picLocks noChangeAspect="1"/>
          </p:cNvPicPr>
          <p:nvPr/>
        </p:nvPicPr>
        <p:blipFill>
          <a:blip r:embed="rId2"/>
          <a:stretch>
            <a:fillRect/>
          </a:stretch>
        </p:blipFill>
        <p:spPr>
          <a:xfrm>
            <a:off x="0" y="988540"/>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F840F1A3-BAE3-7E67-051A-587D9CDC71EE}"/>
              </a:ext>
            </a:extLst>
          </p:cNvPr>
          <p:cNvPicPr>
            <a:picLocks noChangeAspect="1"/>
          </p:cNvPicPr>
          <p:nvPr/>
        </p:nvPicPr>
        <p:blipFill>
          <a:blip r:embed="rId2"/>
          <a:stretch>
            <a:fillRect/>
          </a:stretch>
        </p:blipFill>
        <p:spPr>
          <a:xfrm>
            <a:off x="0" y="975174"/>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1FFA5DDB-9273-4FDF-DB39-19B89D6BE4ED}"/>
              </a:ext>
            </a:extLst>
          </p:cNvPr>
          <p:cNvPicPr>
            <a:picLocks noChangeAspect="1"/>
          </p:cNvPicPr>
          <p:nvPr/>
        </p:nvPicPr>
        <p:blipFill>
          <a:blip r:embed="rId3"/>
          <a:stretch>
            <a:fillRect/>
          </a:stretch>
        </p:blipFill>
        <p:spPr>
          <a:xfrm>
            <a:off x="0" y="988540"/>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EA7851E1-F766-9F33-10E2-4DDB15EFEC0E}"/>
              </a:ext>
            </a:extLst>
          </p:cNvPr>
          <p:cNvPicPr>
            <a:picLocks noChangeAspect="1"/>
          </p:cNvPicPr>
          <p:nvPr/>
        </p:nvPicPr>
        <p:blipFill>
          <a:blip r:embed="rId2"/>
          <a:stretch>
            <a:fillRect/>
          </a:stretch>
        </p:blipFill>
        <p:spPr>
          <a:xfrm>
            <a:off x="0" y="1005956"/>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2932142A-6FEE-D6A4-10D3-EAA7BEBBA499}"/>
              </a:ext>
            </a:extLst>
          </p:cNvPr>
          <p:cNvPicPr>
            <a:picLocks noChangeAspect="1"/>
          </p:cNvPicPr>
          <p:nvPr/>
        </p:nvPicPr>
        <p:blipFill>
          <a:blip r:embed="rId2"/>
          <a:stretch>
            <a:fillRect/>
          </a:stretch>
        </p:blipFill>
        <p:spPr>
          <a:xfrm>
            <a:off x="0" y="988540"/>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3.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547</TotalTime>
  <Words>614</Words>
  <Application>Microsoft Office PowerPoint</Application>
  <PresentationFormat>Widescreen</PresentationFormat>
  <Paragraphs>52</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102</cp:revision>
  <dcterms:created xsi:type="dcterms:W3CDTF">2020-01-06T09:48:40Z</dcterms:created>
  <dcterms:modified xsi:type="dcterms:W3CDTF">2023-11-15T07:53:51Z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