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6357" autoAdjust="0"/>
  </p:normalViewPr>
  <p:slideViewPr>
    <p:cSldViewPr snapToGrid="0">
      <p:cViewPr varScale="1">
        <p:scale>
          <a:sx n="110" d="100"/>
          <a:sy n="110" d="100"/>
        </p:scale>
        <p:origin x="66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24/01/2024</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2024 week 3 </a:t>
            </a:r>
            <a:r>
              <a:rPr lang="en-US" altLang="en-US" sz="1600" b="1" dirty="0"/>
              <a:t>(</a:t>
            </a:r>
            <a:r>
              <a:rPr lang="en-US" altLang="en-US" b="1" dirty="0"/>
              <a:t>15/01/2024 – 21/01/2024</a:t>
            </a:r>
            <a:r>
              <a:rPr lang="en-US" altLang="en-US" sz="1600" b="1" dirty="0"/>
              <a:t>)</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4" name="Picture 3">
            <a:extLst>
              <a:ext uri="{FF2B5EF4-FFF2-40B4-BE49-F238E27FC236}">
                <a16:creationId xmlns:a16="http://schemas.microsoft.com/office/drawing/2014/main" id="{5E33B30D-D0A2-5298-AAA1-A4BBB910CF5B}"/>
              </a:ext>
            </a:extLst>
          </p:cNvPr>
          <p:cNvPicPr>
            <a:picLocks noChangeAspect="1"/>
          </p:cNvPicPr>
          <p:nvPr/>
        </p:nvPicPr>
        <p:blipFill>
          <a:blip r:embed="rId2"/>
          <a:stretch>
            <a:fillRect/>
          </a:stretch>
        </p:blipFill>
        <p:spPr>
          <a:xfrm>
            <a:off x="1328736" y="1679938"/>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367002"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16 000 </a:t>
            </a:r>
          </a:p>
          <a:p>
            <a:pPr algn="just">
              <a:spcBef>
                <a:spcPts val="0"/>
              </a:spcBef>
              <a:buClr>
                <a:schemeClr val="tx2">
                  <a:lumMod val="50000"/>
                </a:schemeClr>
              </a:buClr>
            </a:pPr>
            <a:r>
              <a:rPr lang="en-ZA" sz="1600" dirty="0"/>
              <a:t>Reserves: OR + UA = </a:t>
            </a:r>
            <a:r>
              <a:rPr lang="en-ZA" sz="1600" b="1" dirty="0"/>
              <a:t>18 200 MW</a:t>
            </a:r>
          </a:p>
          <a:p>
            <a:pPr algn="just">
              <a:spcBef>
                <a:spcPts val="0"/>
              </a:spcBef>
              <a:buClr>
                <a:schemeClr val="tx2">
                  <a:lumMod val="50000"/>
                </a:schemeClr>
              </a:buClr>
            </a:pPr>
            <a:r>
              <a:rPr lang="en-ZA" sz="1600" dirty="0"/>
              <a:t>Eskom Installed Capacity: </a:t>
            </a:r>
            <a:r>
              <a:rPr lang="en-ZA" sz="1600" b="1" dirty="0"/>
              <a:t>48 186 MW</a:t>
            </a:r>
            <a:endParaRPr lang="en-ZA" sz="1600" dirty="0"/>
          </a:p>
          <a:p>
            <a:pPr algn="just">
              <a:spcBef>
                <a:spcPts val="0"/>
              </a:spcBef>
              <a:buClr>
                <a:schemeClr val="tx2">
                  <a:lumMod val="50000"/>
                </a:schemeClr>
              </a:buClr>
            </a:pPr>
            <a:r>
              <a:rPr lang="en-ZA" sz="1600" dirty="0"/>
              <a:t>Installed Dispatchable Capacity: </a:t>
            </a:r>
            <a:r>
              <a:rPr lang="en-ZA" sz="1600" b="1" dirty="0"/>
              <a:t>49 191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DF852C5E-6DE2-49E3-D5DD-80613F636572}"/>
              </a:ext>
            </a:extLst>
          </p:cNvPr>
          <p:cNvPicPr>
            <a:picLocks noChangeAspect="1"/>
          </p:cNvPicPr>
          <p:nvPr/>
        </p:nvPicPr>
        <p:blipFill>
          <a:blip r:embed="rId3"/>
          <a:stretch>
            <a:fillRect/>
          </a:stretch>
        </p:blipFill>
        <p:spPr>
          <a:xfrm>
            <a:off x="1286007"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2" name="Picture 1">
            <a:extLst>
              <a:ext uri="{FF2B5EF4-FFF2-40B4-BE49-F238E27FC236}">
                <a16:creationId xmlns:a16="http://schemas.microsoft.com/office/drawing/2014/main" id="{ABC32F3B-A38C-F2B0-D00F-A083308321A6}"/>
              </a:ext>
            </a:extLst>
          </p:cNvPr>
          <p:cNvPicPr>
            <a:picLocks noChangeAspect="1"/>
          </p:cNvPicPr>
          <p:nvPr/>
        </p:nvPicPr>
        <p:blipFill>
          <a:blip r:embed="rId2"/>
          <a:stretch>
            <a:fillRect/>
          </a:stretch>
        </p:blipFill>
        <p:spPr>
          <a:xfrm>
            <a:off x="9443901" y="2286817"/>
            <a:ext cx="2552700" cy="1047750"/>
          </a:xfrm>
          <a:prstGeom prst="rect">
            <a:avLst/>
          </a:prstGeom>
        </p:spPr>
      </p:pic>
      <p:pic>
        <p:nvPicPr>
          <p:cNvPr id="5" name="Picture 4">
            <a:extLst>
              <a:ext uri="{FF2B5EF4-FFF2-40B4-BE49-F238E27FC236}">
                <a16:creationId xmlns:a16="http://schemas.microsoft.com/office/drawing/2014/main" id="{F58B22A8-7DCC-E434-BFB5-E4D9142179AF}"/>
              </a:ext>
            </a:extLst>
          </p:cNvPr>
          <p:cNvPicPr>
            <a:picLocks noChangeAspect="1"/>
          </p:cNvPicPr>
          <p:nvPr/>
        </p:nvPicPr>
        <p:blipFill>
          <a:blip r:embed="rId3"/>
          <a:stretch>
            <a:fillRect/>
          </a:stretch>
        </p:blipFill>
        <p:spPr>
          <a:xfrm>
            <a:off x="0" y="990276"/>
            <a:ext cx="5404396" cy="2777025"/>
          </a:xfrm>
          <a:prstGeom prst="rect">
            <a:avLst/>
          </a:prstGeom>
        </p:spPr>
      </p:pic>
      <p:pic>
        <p:nvPicPr>
          <p:cNvPr id="6" name="Picture 5">
            <a:extLst>
              <a:ext uri="{FF2B5EF4-FFF2-40B4-BE49-F238E27FC236}">
                <a16:creationId xmlns:a16="http://schemas.microsoft.com/office/drawing/2014/main" id="{71595038-6673-B64F-6A99-2E269EBDE54A}"/>
              </a:ext>
            </a:extLst>
          </p:cNvPr>
          <p:cNvPicPr>
            <a:picLocks noChangeAspect="1"/>
          </p:cNvPicPr>
          <p:nvPr/>
        </p:nvPicPr>
        <p:blipFill>
          <a:blip r:embed="rId4"/>
          <a:stretch>
            <a:fillRect/>
          </a:stretch>
        </p:blipFill>
        <p:spPr>
          <a:xfrm>
            <a:off x="0" y="3887462"/>
            <a:ext cx="5404396" cy="2970538"/>
          </a:xfrm>
          <a:prstGeom prst="rect">
            <a:avLst/>
          </a:prstGeom>
        </p:spPr>
      </p:pic>
      <p:pic>
        <p:nvPicPr>
          <p:cNvPr id="9" name="Picture 8">
            <a:extLst>
              <a:ext uri="{FF2B5EF4-FFF2-40B4-BE49-F238E27FC236}">
                <a16:creationId xmlns:a16="http://schemas.microsoft.com/office/drawing/2014/main" id="{D890070F-549A-8298-A7C2-CCEF80477B2A}"/>
              </a:ext>
            </a:extLst>
          </p:cNvPr>
          <p:cNvPicPr>
            <a:picLocks noChangeAspect="1"/>
          </p:cNvPicPr>
          <p:nvPr/>
        </p:nvPicPr>
        <p:blipFill>
          <a:blip r:embed="rId5"/>
          <a:stretch>
            <a:fillRect/>
          </a:stretch>
        </p:blipFill>
        <p:spPr>
          <a:xfrm>
            <a:off x="5481099" y="990276"/>
            <a:ext cx="3659369" cy="2777025"/>
          </a:xfrm>
          <a:prstGeom prst="rect">
            <a:avLst/>
          </a:prstGeom>
        </p:spPr>
      </p:pic>
      <p:pic>
        <p:nvPicPr>
          <p:cNvPr id="10" name="Picture 9">
            <a:extLst>
              <a:ext uri="{FF2B5EF4-FFF2-40B4-BE49-F238E27FC236}">
                <a16:creationId xmlns:a16="http://schemas.microsoft.com/office/drawing/2014/main" id="{2117D705-A1E0-DD4A-E70B-38B0F844A0AF}"/>
              </a:ext>
            </a:extLst>
          </p:cNvPr>
          <p:cNvPicPr>
            <a:picLocks noChangeAspect="1"/>
          </p:cNvPicPr>
          <p:nvPr/>
        </p:nvPicPr>
        <p:blipFill>
          <a:blip r:embed="rId6"/>
          <a:stretch>
            <a:fillRect/>
          </a:stretch>
        </p:blipFill>
        <p:spPr>
          <a:xfrm>
            <a:off x="5481099" y="3887462"/>
            <a:ext cx="3659369" cy="2970538"/>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429996"/>
            <a:ext cx="11299062" cy="42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t>If there is a big jump from month to month it is mainly due to the high number of cloudy days during the latter month, not necessarily due to the number of installations in that month. It would very likely have been distributed in the preceding few months.</a:t>
            </a:r>
          </a:p>
        </p:txBody>
      </p:sp>
      <p:pic>
        <p:nvPicPr>
          <p:cNvPr id="4" name="Picture 3">
            <a:extLst>
              <a:ext uri="{FF2B5EF4-FFF2-40B4-BE49-F238E27FC236}">
                <a16:creationId xmlns:a16="http://schemas.microsoft.com/office/drawing/2014/main" id="{4CA4E9BF-4D85-2127-941D-0D395B743B7B}"/>
              </a:ext>
            </a:extLst>
          </p:cNvPr>
          <p:cNvPicPr>
            <a:picLocks noChangeAspect="1"/>
          </p:cNvPicPr>
          <p:nvPr/>
        </p:nvPicPr>
        <p:blipFill>
          <a:blip r:embed="rId2"/>
          <a:stretch>
            <a:fillRect/>
          </a:stretch>
        </p:blipFill>
        <p:spPr>
          <a:xfrm>
            <a:off x="1889351" y="1482090"/>
            <a:ext cx="7019925" cy="3771900"/>
          </a:xfrm>
          <a:prstGeom prst="rect">
            <a:avLst/>
          </a:prstGeom>
        </p:spPr>
      </p:pic>
      <p:pic>
        <p:nvPicPr>
          <p:cNvPr id="5" name="Picture 4">
            <a:extLst>
              <a:ext uri="{FF2B5EF4-FFF2-40B4-BE49-F238E27FC236}">
                <a16:creationId xmlns:a16="http://schemas.microsoft.com/office/drawing/2014/main" id="{FBBD9FBC-9509-20F3-32FF-3B2249E8D8BF}"/>
              </a:ext>
            </a:extLst>
          </p:cNvPr>
          <p:cNvPicPr>
            <a:picLocks noChangeAspect="1"/>
          </p:cNvPicPr>
          <p:nvPr/>
        </p:nvPicPr>
        <p:blipFill>
          <a:blip r:embed="rId3"/>
          <a:stretch>
            <a:fillRect/>
          </a:stretch>
        </p:blipFill>
        <p:spPr>
          <a:xfrm>
            <a:off x="9269730" y="2556783"/>
            <a:ext cx="2552700" cy="1047750"/>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14EA20C9-BC97-EB95-B602-25C25A8A5D0A}"/>
              </a:ext>
            </a:extLst>
          </p:cNvPr>
          <p:cNvPicPr>
            <a:picLocks noChangeAspect="1"/>
          </p:cNvPicPr>
          <p:nvPr/>
        </p:nvPicPr>
        <p:blipFill>
          <a:blip r:embed="rId2"/>
          <a:stretch>
            <a:fillRect/>
          </a:stretch>
        </p:blipFill>
        <p:spPr>
          <a:xfrm>
            <a:off x="1762125" y="1015637"/>
            <a:ext cx="8667750" cy="3790725"/>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0A6E5E85-D361-C9C0-B28F-AF68C25B4B9B}"/>
              </a:ext>
            </a:extLst>
          </p:cNvPr>
          <p:cNvPicPr>
            <a:picLocks noChangeAspect="1"/>
          </p:cNvPicPr>
          <p:nvPr/>
        </p:nvPicPr>
        <p:blipFill>
          <a:blip r:embed="rId3"/>
          <a:stretch>
            <a:fillRect/>
          </a:stretch>
        </p:blipFill>
        <p:spPr>
          <a:xfrm>
            <a:off x="0" y="1016358"/>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4D653E0D-743D-B3E5-6BEB-8900C1A1E1CF}"/>
              </a:ext>
            </a:extLst>
          </p:cNvPr>
          <p:cNvPicPr>
            <a:picLocks noChangeAspect="1"/>
          </p:cNvPicPr>
          <p:nvPr/>
        </p:nvPicPr>
        <p:blipFill>
          <a:blip r:embed="rId2"/>
          <a:stretch>
            <a:fillRect/>
          </a:stretch>
        </p:blipFill>
        <p:spPr>
          <a:xfrm>
            <a:off x="0" y="988539"/>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425C9114-BC5F-FB6A-21C1-21F5EA5B27AA}"/>
              </a:ext>
            </a:extLst>
          </p:cNvPr>
          <p:cNvPicPr>
            <a:picLocks noChangeAspect="1"/>
          </p:cNvPicPr>
          <p:nvPr/>
        </p:nvPicPr>
        <p:blipFill>
          <a:blip r:embed="rId2"/>
          <a:stretch>
            <a:fillRect/>
          </a:stretch>
        </p:blipFill>
        <p:spPr>
          <a:xfrm>
            <a:off x="0" y="966466"/>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E1952BAD-7E71-4E0C-4538-CE4B77866025}"/>
              </a:ext>
            </a:extLst>
          </p:cNvPr>
          <p:cNvPicPr>
            <a:picLocks noChangeAspect="1"/>
          </p:cNvPicPr>
          <p:nvPr/>
        </p:nvPicPr>
        <p:blipFill>
          <a:blip r:embed="rId3"/>
          <a:stretch>
            <a:fillRect/>
          </a:stretch>
        </p:blipFill>
        <p:spPr>
          <a:xfrm>
            <a:off x="0" y="997248"/>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6EAB40DB-C59A-9E24-6D75-D685D20B1629}"/>
              </a:ext>
            </a:extLst>
          </p:cNvPr>
          <p:cNvPicPr>
            <a:picLocks noChangeAspect="1"/>
          </p:cNvPicPr>
          <p:nvPr/>
        </p:nvPicPr>
        <p:blipFill>
          <a:blip r:embed="rId2"/>
          <a:stretch>
            <a:fillRect/>
          </a:stretch>
        </p:blipFill>
        <p:spPr>
          <a:xfrm>
            <a:off x="0" y="988539"/>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0AA13FC8-DC7C-42FF-0E7A-6DCE642DDC03}"/>
              </a:ext>
            </a:extLst>
          </p:cNvPr>
          <p:cNvPicPr>
            <a:picLocks noChangeAspect="1"/>
          </p:cNvPicPr>
          <p:nvPr/>
        </p:nvPicPr>
        <p:blipFill>
          <a:blip r:embed="rId2"/>
          <a:stretch>
            <a:fillRect/>
          </a:stretch>
        </p:blipFill>
        <p:spPr>
          <a:xfrm>
            <a:off x="0" y="997248"/>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3.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625</TotalTime>
  <Words>613</Words>
  <Application>Microsoft Office PowerPoint</Application>
  <PresentationFormat>Widescreen</PresentationFormat>
  <Paragraphs>52</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120</cp:revision>
  <dcterms:created xsi:type="dcterms:W3CDTF">2020-01-06T09:48:40Z</dcterms:created>
  <dcterms:modified xsi:type="dcterms:W3CDTF">2024-01-24T07:50:53Z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