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6357" autoAdjust="0"/>
  </p:normalViewPr>
  <p:slideViewPr>
    <p:cSldViewPr snapToGrid="0">
      <p:cViewPr varScale="1">
        <p:scale>
          <a:sx n="110" d="100"/>
          <a:sy n="110"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20/03/2024</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1.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2024 week 11 </a:t>
            </a:r>
            <a:r>
              <a:rPr lang="en-US" altLang="en-US" sz="1600" b="1" dirty="0"/>
              <a:t>(</a:t>
            </a:r>
            <a:r>
              <a:rPr lang="en-US" altLang="en-US" b="1" dirty="0"/>
              <a:t>11/03/2024 – 17/03/2024</a:t>
            </a:r>
            <a:r>
              <a:rPr lang="en-US" altLang="en-US" sz="1600" b="1" dirty="0"/>
              <a:t>)</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508D7C7F-86B6-8BB3-53BD-7DAADEEC12C3}"/>
              </a:ext>
            </a:extLst>
          </p:cNvPr>
          <p:cNvPicPr>
            <a:picLocks noChangeAspect="1"/>
          </p:cNvPicPr>
          <p:nvPr/>
        </p:nvPicPr>
        <p:blipFill>
          <a:blip r:embed="rId2"/>
          <a:stretch>
            <a:fillRect/>
          </a:stretch>
        </p:blipFill>
        <p:spPr>
          <a:xfrm>
            <a:off x="1328736" y="1932486"/>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16 000 (14 000 MW from April 2024)</a:t>
            </a:r>
          </a:p>
          <a:p>
            <a:pPr algn="just">
              <a:spcBef>
                <a:spcPts val="0"/>
              </a:spcBef>
              <a:buClr>
                <a:schemeClr val="tx2">
                  <a:lumMod val="50000"/>
                </a:schemeClr>
              </a:buClr>
            </a:pPr>
            <a:r>
              <a:rPr lang="en-ZA" sz="1600" dirty="0"/>
              <a:t>Reserves: OR + UA = </a:t>
            </a:r>
            <a:r>
              <a:rPr lang="en-ZA" sz="1600" b="1" dirty="0"/>
              <a:t>18 200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EDC7D13E-DBAA-B3C3-2FD7-90B69F53101D}"/>
              </a:ext>
            </a:extLst>
          </p:cNvPr>
          <p:cNvPicPr>
            <a:picLocks noChangeAspect="1"/>
          </p:cNvPicPr>
          <p:nvPr/>
        </p:nvPicPr>
        <p:blipFill>
          <a:blip r:embed="rId3"/>
          <a:stretch>
            <a:fillRect/>
          </a:stretch>
        </p:blipFill>
        <p:spPr>
          <a:xfrm>
            <a:off x="1699776"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6" name="Picture 5">
            <a:extLst>
              <a:ext uri="{FF2B5EF4-FFF2-40B4-BE49-F238E27FC236}">
                <a16:creationId xmlns:a16="http://schemas.microsoft.com/office/drawing/2014/main" id="{EC3CC592-ACA8-3E85-0B88-DAF3D739B1BF}"/>
              </a:ext>
            </a:extLst>
          </p:cNvPr>
          <p:cNvPicPr>
            <a:picLocks noChangeAspect="1"/>
          </p:cNvPicPr>
          <p:nvPr/>
        </p:nvPicPr>
        <p:blipFill>
          <a:blip r:embed="rId2"/>
          <a:stretch>
            <a:fillRect/>
          </a:stretch>
        </p:blipFill>
        <p:spPr>
          <a:xfrm>
            <a:off x="5481098" y="976311"/>
            <a:ext cx="3659370" cy="2777025"/>
          </a:xfrm>
          <a:prstGeom prst="rect">
            <a:avLst/>
          </a:prstGeom>
        </p:spPr>
      </p:pic>
      <p:pic>
        <p:nvPicPr>
          <p:cNvPr id="11" name="Picture 10">
            <a:extLst>
              <a:ext uri="{FF2B5EF4-FFF2-40B4-BE49-F238E27FC236}">
                <a16:creationId xmlns:a16="http://schemas.microsoft.com/office/drawing/2014/main" id="{85B5A30A-CFE2-F7BE-71AB-D3C2FAAAD5CD}"/>
              </a:ext>
            </a:extLst>
          </p:cNvPr>
          <p:cNvPicPr>
            <a:picLocks noChangeAspect="1"/>
          </p:cNvPicPr>
          <p:nvPr/>
        </p:nvPicPr>
        <p:blipFill>
          <a:blip r:embed="rId3"/>
          <a:stretch>
            <a:fillRect/>
          </a:stretch>
        </p:blipFill>
        <p:spPr>
          <a:xfrm>
            <a:off x="5481098" y="3896209"/>
            <a:ext cx="3659370" cy="2961791"/>
          </a:xfrm>
          <a:prstGeom prst="rect">
            <a:avLst/>
          </a:prstGeom>
        </p:spPr>
      </p:pic>
      <p:pic>
        <p:nvPicPr>
          <p:cNvPr id="12" name="Picture 11">
            <a:extLst>
              <a:ext uri="{FF2B5EF4-FFF2-40B4-BE49-F238E27FC236}">
                <a16:creationId xmlns:a16="http://schemas.microsoft.com/office/drawing/2014/main" id="{40D36457-8780-6209-2F0D-EFE8E225C31E}"/>
              </a:ext>
            </a:extLst>
          </p:cNvPr>
          <p:cNvPicPr>
            <a:picLocks noChangeAspect="1"/>
          </p:cNvPicPr>
          <p:nvPr/>
        </p:nvPicPr>
        <p:blipFill>
          <a:blip r:embed="rId4"/>
          <a:stretch>
            <a:fillRect/>
          </a:stretch>
        </p:blipFill>
        <p:spPr>
          <a:xfrm>
            <a:off x="9417775" y="2686534"/>
            <a:ext cx="2552700" cy="1209675"/>
          </a:xfrm>
          <a:prstGeom prst="rect">
            <a:avLst/>
          </a:prstGeom>
        </p:spPr>
      </p:pic>
      <p:pic>
        <p:nvPicPr>
          <p:cNvPr id="4" name="Picture 3">
            <a:extLst>
              <a:ext uri="{FF2B5EF4-FFF2-40B4-BE49-F238E27FC236}">
                <a16:creationId xmlns:a16="http://schemas.microsoft.com/office/drawing/2014/main" id="{9DDCCC61-10A4-F84D-25FB-313A866D0DD4}"/>
              </a:ext>
            </a:extLst>
          </p:cNvPr>
          <p:cNvPicPr>
            <a:picLocks noChangeAspect="1"/>
          </p:cNvPicPr>
          <p:nvPr/>
        </p:nvPicPr>
        <p:blipFill>
          <a:blip r:embed="rId5"/>
          <a:stretch>
            <a:fillRect/>
          </a:stretch>
        </p:blipFill>
        <p:spPr>
          <a:xfrm>
            <a:off x="0" y="976310"/>
            <a:ext cx="5404396" cy="2777025"/>
          </a:xfrm>
          <a:prstGeom prst="rect">
            <a:avLst/>
          </a:prstGeom>
        </p:spPr>
      </p:pic>
      <p:pic>
        <p:nvPicPr>
          <p:cNvPr id="5" name="Picture 4">
            <a:extLst>
              <a:ext uri="{FF2B5EF4-FFF2-40B4-BE49-F238E27FC236}">
                <a16:creationId xmlns:a16="http://schemas.microsoft.com/office/drawing/2014/main" id="{45B264C5-71CE-8855-F8B2-224C4AF63D16}"/>
              </a:ext>
            </a:extLst>
          </p:cNvPr>
          <p:cNvPicPr>
            <a:picLocks noChangeAspect="1"/>
          </p:cNvPicPr>
          <p:nvPr/>
        </p:nvPicPr>
        <p:blipFill>
          <a:blip r:embed="rId6"/>
          <a:stretch>
            <a:fillRect/>
          </a:stretch>
        </p:blipFill>
        <p:spPr>
          <a:xfrm>
            <a:off x="0" y="3896209"/>
            <a:ext cx="5404396" cy="2961791"/>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429996"/>
            <a:ext cx="11299062" cy="42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t>If there is a big jump from month to month it is mainly due to the high number of cloudy days during the latter month, not necessarily due to the number of installations in that month. It would very likely have been distributed in the preceding few months.</a:t>
            </a:r>
          </a:p>
        </p:txBody>
      </p:sp>
      <p:pic>
        <p:nvPicPr>
          <p:cNvPr id="2" name="Picture 1">
            <a:extLst>
              <a:ext uri="{FF2B5EF4-FFF2-40B4-BE49-F238E27FC236}">
                <a16:creationId xmlns:a16="http://schemas.microsoft.com/office/drawing/2014/main" id="{B8CD9BE5-8607-59BC-4477-E740FC86F64F}"/>
              </a:ext>
            </a:extLst>
          </p:cNvPr>
          <p:cNvPicPr>
            <a:picLocks noChangeAspect="1"/>
          </p:cNvPicPr>
          <p:nvPr/>
        </p:nvPicPr>
        <p:blipFill>
          <a:blip r:embed="rId2"/>
          <a:stretch>
            <a:fillRect/>
          </a:stretch>
        </p:blipFill>
        <p:spPr>
          <a:xfrm>
            <a:off x="9344705" y="2824161"/>
            <a:ext cx="2552700" cy="1209675"/>
          </a:xfrm>
          <a:prstGeom prst="rect">
            <a:avLst/>
          </a:prstGeom>
        </p:spPr>
      </p:pic>
      <p:pic>
        <p:nvPicPr>
          <p:cNvPr id="5" name="Picture 4">
            <a:extLst>
              <a:ext uri="{FF2B5EF4-FFF2-40B4-BE49-F238E27FC236}">
                <a16:creationId xmlns:a16="http://schemas.microsoft.com/office/drawing/2014/main" id="{D4A89734-113D-EBDC-6398-7B2184B24674}"/>
              </a:ext>
            </a:extLst>
          </p:cNvPr>
          <p:cNvPicPr>
            <a:picLocks noChangeAspect="1"/>
          </p:cNvPicPr>
          <p:nvPr/>
        </p:nvPicPr>
        <p:blipFill>
          <a:blip r:embed="rId3"/>
          <a:stretch>
            <a:fillRect/>
          </a:stretch>
        </p:blipFill>
        <p:spPr>
          <a:xfrm>
            <a:off x="2054815" y="1371598"/>
            <a:ext cx="7019925" cy="4114800"/>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1F19D7F3-1902-6932-F7D1-2CA0EDB3EA04}"/>
              </a:ext>
            </a:extLst>
          </p:cNvPr>
          <p:cNvPicPr>
            <a:picLocks noChangeAspect="1"/>
          </p:cNvPicPr>
          <p:nvPr/>
        </p:nvPicPr>
        <p:blipFill>
          <a:blip r:embed="rId2"/>
          <a:stretch>
            <a:fillRect/>
          </a:stretch>
        </p:blipFill>
        <p:spPr>
          <a:xfrm>
            <a:off x="1762125" y="1006929"/>
            <a:ext cx="8667750" cy="3799433"/>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37258A5C-101B-FFBE-A954-713CEF11C32F}"/>
              </a:ext>
            </a:extLst>
          </p:cNvPr>
          <p:cNvPicPr>
            <a:picLocks noChangeAspect="1"/>
          </p:cNvPicPr>
          <p:nvPr/>
        </p:nvPicPr>
        <p:blipFill>
          <a:blip r:embed="rId3"/>
          <a:stretch>
            <a:fillRect/>
          </a:stretch>
        </p:blipFill>
        <p:spPr>
          <a:xfrm>
            <a:off x="0" y="1007650"/>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6" name="Picture 5">
            <a:extLst>
              <a:ext uri="{FF2B5EF4-FFF2-40B4-BE49-F238E27FC236}">
                <a16:creationId xmlns:a16="http://schemas.microsoft.com/office/drawing/2014/main" id="{7135EB8E-1C25-5736-4E13-EDC7CEEC3C5C}"/>
              </a:ext>
            </a:extLst>
          </p:cNvPr>
          <p:cNvPicPr>
            <a:picLocks noChangeAspect="1"/>
          </p:cNvPicPr>
          <p:nvPr/>
        </p:nvPicPr>
        <p:blipFill>
          <a:blip r:embed="rId2"/>
          <a:stretch>
            <a:fillRect/>
          </a:stretch>
        </p:blipFill>
        <p:spPr>
          <a:xfrm>
            <a:off x="0" y="988540"/>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E628478C-039D-30F4-AF69-ACB9F3F43783}"/>
              </a:ext>
            </a:extLst>
          </p:cNvPr>
          <p:cNvPicPr>
            <a:picLocks noChangeAspect="1"/>
          </p:cNvPicPr>
          <p:nvPr/>
        </p:nvPicPr>
        <p:blipFill>
          <a:blip r:embed="rId2"/>
          <a:stretch>
            <a:fillRect/>
          </a:stretch>
        </p:blipFill>
        <p:spPr>
          <a:xfrm>
            <a:off x="0" y="966465"/>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58E3BECD-CED7-7615-0C50-7A4AEAF3E0B0}"/>
              </a:ext>
            </a:extLst>
          </p:cNvPr>
          <p:cNvPicPr>
            <a:picLocks noChangeAspect="1"/>
          </p:cNvPicPr>
          <p:nvPr/>
        </p:nvPicPr>
        <p:blipFill>
          <a:blip r:embed="rId3"/>
          <a:stretch>
            <a:fillRect/>
          </a:stretch>
        </p:blipFill>
        <p:spPr>
          <a:xfrm>
            <a:off x="0" y="997248"/>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32E1A6FA-BCD6-FAB2-7F26-61ACDD130AFC}"/>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2CB49529-C938-3970-887E-34EDE028A6BA}"/>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2.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816</TotalTime>
  <Words>621</Words>
  <Application>Microsoft Office PowerPoint</Application>
  <PresentationFormat>Widescreen</PresentationFormat>
  <Paragraphs>52</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135</cp:revision>
  <dcterms:created xsi:type="dcterms:W3CDTF">2020-01-06T09:48:40Z</dcterms:created>
  <dcterms:modified xsi:type="dcterms:W3CDTF">2024-03-20T08:45:47Z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