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96357" autoAdjust="0"/>
  </p:normalViewPr>
  <p:slideViewPr>
    <p:cSldViewPr snapToGrid="0">
      <p:cViewPr varScale="1">
        <p:scale>
          <a:sx n="110" d="100"/>
          <a:sy n="110" d="100"/>
        </p:scale>
        <p:origin x="6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04/06/2024</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0.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1.e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2024 week 22 </a:t>
            </a:r>
            <a:r>
              <a:rPr lang="en-US" altLang="en-US" sz="1600" b="1" dirty="0"/>
              <a:t>(</a:t>
            </a:r>
            <a:r>
              <a:rPr lang="en-US" altLang="en-US" b="1" dirty="0"/>
              <a:t>27/05/2024 – 02/06/2024</a:t>
            </a:r>
            <a:r>
              <a:rPr lang="en-US" altLang="en-US" sz="1600" b="1" dirty="0"/>
              <a:t>)</a:t>
            </a:r>
            <a:br>
              <a:rPr lang="en-US" altLang="en-US" sz="2400" b="1" dirty="0"/>
            </a:b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6C5B670F-FE1B-41EB-FCF7-85A2A10A2D86}"/>
              </a:ext>
            </a:extLst>
          </p:cNvPr>
          <p:cNvPicPr>
            <a:picLocks noChangeAspect="1"/>
          </p:cNvPicPr>
          <p:nvPr/>
        </p:nvPicPr>
        <p:blipFill>
          <a:blip r:embed="rId2"/>
          <a:stretch>
            <a:fillRect/>
          </a:stretch>
        </p:blipFill>
        <p:spPr>
          <a:xfrm>
            <a:off x="1328736" y="2038350"/>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367002"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14 000 MW</a:t>
            </a:r>
          </a:p>
          <a:p>
            <a:pPr algn="just">
              <a:spcBef>
                <a:spcPts val="0"/>
              </a:spcBef>
              <a:buClr>
                <a:schemeClr val="tx2">
                  <a:lumMod val="50000"/>
                </a:schemeClr>
              </a:buClr>
            </a:pPr>
            <a:r>
              <a:rPr lang="en-ZA" sz="1600" dirty="0"/>
              <a:t>Reserves: OR + UA = </a:t>
            </a:r>
            <a:r>
              <a:rPr lang="en-ZA" sz="1600" b="1" dirty="0"/>
              <a:t>16 200 MW</a:t>
            </a:r>
          </a:p>
          <a:p>
            <a:pPr algn="just">
              <a:spcBef>
                <a:spcPts val="0"/>
              </a:spcBef>
              <a:buClr>
                <a:schemeClr val="tx2">
                  <a:lumMod val="50000"/>
                </a:schemeClr>
              </a:buClr>
            </a:pPr>
            <a:r>
              <a:rPr lang="en-ZA" sz="1600" dirty="0"/>
              <a:t>Eskom Installed Capacity: </a:t>
            </a:r>
            <a:r>
              <a:rPr lang="en-ZA" sz="1600" b="1" dirty="0"/>
              <a:t>48 186 MW</a:t>
            </a:r>
            <a:endParaRPr lang="en-ZA" sz="1600" dirty="0"/>
          </a:p>
          <a:p>
            <a:pPr algn="just">
              <a:spcBef>
                <a:spcPts val="0"/>
              </a:spcBef>
              <a:buClr>
                <a:schemeClr val="tx2">
                  <a:lumMod val="50000"/>
                </a:schemeClr>
              </a:buClr>
            </a:pPr>
            <a:r>
              <a:rPr lang="en-ZA" sz="1600" dirty="0"/>
              <a:t>Installed Dispatchable Capacity: </a:t>
            </a:r>
            <a:r>
              <a:rPr lang="en-ZA" sz="1600" b="1" dirty="0"/>
              <a:t>49 191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A0F53E89-2E75-583C-DF2C-F8B9A4AACFC3}"/>
              </a:ext>
            </a:extLst>
          </p:cNvPr>
          <p:cNvPicPr>
            <a:picLocks noChangeAspect="1"/>
          </p:cNvPicPr>
          <p:nvPr/>
        </p:nvPicPr>
        <p:blipFill>
          <a:blip r:embed="rId3"/>
          <a:stretch>
            <a:fillRect/>
          </a:stretch>
        </p:blipFill>
        <p:spPr>
          <a:xfrm>
            <a:off x="2113321"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1" name="Picture 10">
            <a:extLst>
              <a:ext uri="{FF2B5EF4-FFF2-40B4-BE49-F238E27FC236}">
                <a16:creationId xmlns:a16="http://schemas.microsoft.com/office/drawing/2014/main" id="{85B5A30A-CFE2-F7BE-71AB-D3C2FAAAD5CD}"/>
              </a:ext>
            </a:extLst>
          </p:cNvPr>
          <p:cNvPicPr>
            <a:picLocks noChangeAspect="1"/>
          </p:cNvPicPr>
          <p:nvPr/>
        </p:nvPicPr>
        <p:blipFill>
          <a:blip r:embed="rId2"/>
          <a:stretch>
            <a:fillRect/>
          </a:stretch>
        </p:blipFill>
        <p:spPr>
          <a:xfrm>
            <a:off x="5481098" y="3896209"/>
            <a:ext cx="3659370" cy="2961791"/>
          </a:xfrm>
          <a:prstGeom prst="rect">
            <a:avLst/>
          </a:prstGeom>
        </p:spPr>
      </p:pic>
      <p:pic>
        <p:nvPicPr>
          <p:cNvPr id="4" name="Picture 3">
            <a:extLst>
              <a:ext uri="{FF2B5EF4-FFF2-40B4-BE49-F238E27FC236}">
                <a16:creationId xmlns:a16="http://schemas.microsoft.com/office/drawing/2014/main" id="{599C29F4-9647-50EC-8264-2FA8B1ADA873}"/>
              </a:ext>
            </a:extLst>
          </p:cNvPr>
          <p:cNvPicPr>
            <a:picLocks noChangeAspect="1"/>
          </p:cNvPicPr>
          <p:nvPr/>
        </p:nvPicPr>
        <p:blipFill>
          <a:blip r:embed="rId3"/>
          <a:stretch>
            <a:fillRect/>
          </a:stretch>
        </p:blipFill>
        <p:spPr>
          <a:xfrm>
            <a:off x="0" y="976311"/>
            <a:ext cx="5404396" cy="2777025"/>
          </a:xfrm>
          <a:prstGeom prst="rect">
            <a:avLst/>
          </a:prstGeom>
        </p:spPr>
      </p:pic>
      <p:pic>
        <p:nvPicPr>
          <p:cNvPr id="2" name="Picture 1">
            <a:extLst>
              <a:ext uri="{FF2B5EF4-FFF2-40B4-BE49-F238E27FC236}">
                <a16:creationId xmlns:a16="http://schemas.microsoft.com/office/drawing/2014/main" id="{04D979AC-B314-490A-8B31-0977847993FC}"/>
              </a:ext>
            </a:extLst>
          </p:cNvPr>
          <p:cNvPicPr>
            <a:picLocks noChangeAspect="1"/>
          </p:cNvPicPr>
          <p:nvPr/>
        </p:nvPicPr>
        <p:blipFill>
          <a:blip r:embed="rId4"/>
          <a:stretch>
            <a:fillRect/>
          </a:stretch>
        </p:blipFill>
        <p:spPr>
          <a:xfrm>
            <a:off x="9426484" y="3148498"/>
            <a:ext cx="2552700" cy="1209675"/>
          </a:xfrm>
          <a:prstGeom prst="rect">
            <a:avLst/>
          </a:prstGeom>
        </p:spPr>
      </p:pic>
      <p:pic>
        <p:nvPicPr>
          <p:cNvPr id="6" name="Picture 5">
            <a:extLst>
              <a:ext uri="{FF2B5EF4-FFF2-40B4-BE49-F238E27FC236}">
                <a16:creationId xmlns:a16="http://schemas.microsoft.com/office/drawing/2014/main" id="{37C79DF3-B962-F677-9609-D5650C9A5D61}"/>
              </a:ext>
            </a:extLst>
          </p:cNvPr>
          <p:cNvPicPr>
            <a:picLocks noChangeAspect="1"/>
          </p:cNvPicPr>
          <p:nvPr/>
        </p:nvPicPr>
        <p:blipFill>
          <a:blip r:embed="rId5"/>
          <a:stretch>
            <a:fillRect/>
          </a:stretch>
        </p:blipFill>
        <p:spPr>
          <a:xfrm>
            <a:off x="0" y="3896209"/>
            <a:ext cx="5404396" cy="2961791"/>
          </a:xfrm>
          <a:prstGeom prst="rect">
            <a:avLst/>
          </a:prstGeom>
        </p:spPr>
      </p:pic>
      <p:pic>
        <p:nvPicPr>
          <p:cNvPr id="9" name="Picture 8">
            <a:extLst>
              <a:ext uri="{FF2B5EF4-FFF2-40B4-BE49-F238E27FC236}">
                <a16:creationId xmlns:a16="http://schemas.microsoft.com/office/drawing/2014/main" id="{B5A923D5-02E2-5CDB-257E-584D18B2983D}"/>
              </a:ext>
            </a:extLst>
          </p:cNvPr>
          <p:cNvPicPr>
            <a:picLocks noChangeAspect="1"/>
          </p:cNvPicPr>
          <p:nvPr/>
        </p:nvPicPr>
        <p:blipFill>
          <a:blip r:embed="rId6"/>
          <a:stretch>
            <a:fillRect/>
          </a:stretch>
        </p:blipFill>
        <p:spPr>
          <a:xfrm>
            <a:off x="5481098" y="976311"/>
            <a:ext cx="3659370" cy="2777025"/>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429996"/>
            <a:ext cx="11299062" cy="42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t>If there is a big jump from month to month it is mainly due to the high number of cloudy days during the latter month, not necessarily due to the number of installations in that month. It would very likely have been distributed in the preceding few months.</a:t>
            </a:r>
          </a:p>
        </p:txBody>
      </p:sp>
      <p:pic>
        <p:nvPicPr>
          <p:cNvPr id="4" name="Picture 3">
            <a:extLst>
              <a:ext uri="{FF2B5EF4-FFF2-40B4-BE49-F238E27FC236}">
                <a16:creationId xmlns:a16="http://schemas.microsoft.com/office/drawing/2014/main" id="{CF86C6AA-B1DB-A36F-0FB1-B906B43CD608}"/>
              </a:ext>
            </a:extLst>
          </p:cNvPr>
          <p:cNvPicPr>
            <a:picLocks noChangeAspect="1"/>
          </p:cNvPicPr>
          <p:nvPr/>
        </p:nvPicPr>
        <p:blipFill>
          <a:blip r:embed="rId2"/>
          <a:stretch>
            <a:fillRect/>
          </a:stretch>
        </p:blipFill>
        <p:spPr>
          <a:xfrm>
            <a:off x="9426484" y="2824160"/>
            <a:ext cx="2552700" cy="1209675"/>
          </a:xfrm>
          <a:prstGeom prst="rect">
            <a:avLst/>
          </a:prstGeom>
        </p:spPr>
      </p:pic>
      <p:pic>
        <p:nvPicPr>
          <p:cNvPr id="5" name="Picture 4">
            <a:extLst>
              <a:ext uri="{FF2B5EF4-FFF2-40B4-BE49-F238E27FC236}">
                <a16:creationId xmlns:a16="http://schemas.microsoft.com/office/drawing/2014/main" id="{FFF7D95E-DE3E-ED0B-79D8-E0EA017D53ED}"/>
              </a:ext>
            </a:extLst>
          </p:cNvPr>
          <p:cNvPicPr>
            <a:picLocks noChangeAspect="1"/>
          </p:cNvPicPr>
          <p:nvPr/>
        </p:nvPicPr>
        <p:blipFill>
          <a:blip r:embed="rId3"/>
          <a:stretch>
            <a:fillRect/>
          </a:stretch>
        </p:blipFill>
        <p:spPr>
          <a:xfrm>
            <a:off x="2586037" y="1200150"/>
            <a:ext cx="7019925" cy="4457700"/>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49 191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3" name="Picture 2">
            <a:extLst>
              <a:ext uri="{FF2B5EF4-FFF2-40B4-BE49-F238E27FC236}">
                <a16:creationId xmlns:a16="http://schemas.microsoft.com/office/drawing/2014/main" id="{1607A018-CAA3-5E37-7096-AEB2FBBE495B}"/>
              </a:ext>
            </a:extLst>
          </p:cNvPr>
          <p:cNvPicPr>
            <a:picLocks noChangeAspect="1"/>
          </p:cNvPicPr>
          <p:nvPr/>
        </p:nvPicPr>
        <p:blipFill>
          <a:blip r:embed="rId2"/>
          <a:stretch>
            <a:fillRect/>
          </a:stretch>
        </p:blipFill>
        <p:spPr>
          <a:xfrm>
            <a:off x="1762125" y="1033054"/>
            <a:ext cx="8667750" cy="3773308"/>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84B5605F-A1FB-27E0-4F24-F9C6F46D7344}"/>
              </a:ext>
            </a:extLst>
          </p:cNvPr>
          <p:cNvPicPr>
            <a:picLocks noChangeAspect="1"/>
          </p:cNvPicPr>
          <p:nvPr/>
        </p:nvPicPr>
        <p:blipFill>
          <a:blip r:embed="rId3"/>
          <a:stretch>
            <a:fillRect/>
          </a:stretch>
        </p:blipFill>
        <p:spPr>
          <a:xfrm>
            <a:off x="0" y="1016359"/>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6E2BAD85-CEAE-2E4C-5BE2-C38089D1E251}"/>
              </a:ext>
            </a:extLst>
          </p:cNvPr>
          <p:cNvPicPr>
            <a:picLocks noChangeAspect="1"/>
          </p:cNvPicPr>
          <p:nvPr/>
        </p:nvPicPr>
        <p:blipFill>
          <a:blip r:embed="rId2"/>
          <a:stretch>
            <a:fillRect/>
          </a:stretch>
        </p:blipFill>
        <p:spPr>
          <a:xfrm>
            <a:off x="0" y="997248"/>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4925C747-B066-5424-E4AB-969BF968FEE3}"/>
              </a:ext>
            </a:extLst>
          </p:cNvPr>
          <p:cNvPicPr>
            <a:picLocks noChangeAspect="1"/>
          </p:cNvPicPr>
          <p:nvPr/>
        </p:nvPicPr>
        <p:blipFill>
          <a:blip r:embed="rId2"/>
          <a:stretch>
            <a:fillRect/>
          </a:stretch>
        </p:blipFill>
        <p:spPr>
          <a:xfrm>
            <a:off x="0" y="966466"/>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BCF14B53-E0CE-BA2F-A5A0-0615CC9EFE7C}"/>
              </a:ext>
            </a:extLst>
          </p:cNvPr>
          <p:cNvPicPr>
            <a:picLocks noChangeAspect="1"/>
          </p:cNvPicPr>
          <p:nvPr/>
        </p:nvPicPr>
        <p:blipFill>
          <a:blip r:embed="rId3"/>
          <a:stretch>
            <a:fillRect/>
          </a:stretch>
        </p:blipFill>
        <p:spPr>
          <a:xfrm>
            <a:off x="0" y="988539"/>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4AAFB92E-F226-DBBB-EBDF-52CD49F2E5CF}"/>
              </a:ext>
            </a:extLst>
          </p:cNvPr>
          <p:cNvPicPr>
            <a:picLocks noChangeAspect="1"/>
          </p:cNvPicPr>
          <p:nvPr/>
        </p:nvPicPr>
        <p:blipFill>
          <a:blip r:embed="rId2"/>
          <a:stretch>
            <a:fillRect/>
          </a:stretch>
        </p:blipFill>
        <p:spPr>
          <a:xfrm>
            <a:off x="0" y="988539"/>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77078849-59E1-8D9D-3D60-783CEA1C694F}"/>
              </a:ext>
            </a:extLst>
          </p:cNvPr>
          <p:cNvPicPr>
            <a:picLocks noChangeAspect="1"/>
          </p:cNvPicPr>
          <p:nvPr/>
        </p:nvPicPr>
        <p:blipFill>
          <a:blip r:embed="rId2"/>
          <a:stretch>
            <a:fillRect/>
          </a:stretch>
        </p:blipFill>
        <p:spPr>
          <a:xfrm>
            <a:off x="0" y="997248"/>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3.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880</TotalTime>
  <Words>614</Words>
  <Application>Microsoft Office PowerPoint</Application>
  <PresentationFormat>Widescreen</PresentationFormat>
  <Paragraphs>52</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154</cp:revision>
  <dcterms:created xsi:type="dcterms:W3CDTF">2020-01-06T09:48:40Z</dcterms:created>
  <dcterms:modified xsi:type="dcterms:W3CDTF">2024-06-04T08:37:47Z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