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6357" autoAdjust="0"/>
  </p:normalViewPr>
  <p:slideViewPr>
    <p:cSldViewPr snapToGrid="0">
      <p:cViewPr varScale="1">
        <p:scale>
          <a:sx n="110" d="100"/>
          <a:sy n="110"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11/06/2024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2024 week 23 </a:t>
            </a:r>
            <a:r>
              <a:rPr lang="en-US" altLang="en-US" sz="1600" b="1" dirty="0"/>
              <a:t>(</a:t>
            </a:r>
            <a:r>
              <a:rPr lang="en-US" altLang="en-US" b="1" dirty="0"/>
              <a:t>03/06/2024 – 09/06/2024</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5CA53C6F-5515-F569-EB73-2381C4B06B89}"/>
              </a:ext>
            </a:extLst>
          </p:cNvPr>
          <p:cNvPicPr>
            <a:picLocks noChangeAspect="1"/>
          </p:cNvPicPr>
          <p:nvPr/>
        </p:nvPicPr>
        <p:blipFill>
          <a:blip r:embed="rId2"/>
          <a:stretch>
            <a:fillRect/>
          </a:stretch>
        </p:blipFill>
        <p:spPr>
          <a:xfrm>
            <a:off x="1328736" y="2132856"/>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14 000 MW</a:t>
            </a:r>
          </a:p>
          <a:p>
            <a:pPr algn="just">
              <a:spcBef>
                <a:spcPts val="0"/>
              </a:spcBef>
              <a:buClr>
                <a:schemeClr val="tx2">
                  <a:lumMod val="50000"/>
                </a:schemeClr>
              </a:buClr>
            </a:pPr>
            <a:r>
              <a:rPr lang="en-ZA" sz="1600" dirty="0"/>
              <a:t>Reserves: OR + UA = </a:t>
            </a:r>
            <a:r>
              <a:rPr lang="en-ZA" sz="1600" b="1" dirty="0"/>
              <a:t>16 200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5F0B850F-6E5E-8F28-A9B0-3C00E9E98CA2}"/>
              </a:ext>
            </a:extLst>
          </p:cNvPr>
          <p:cNvPicPr>
            <a:picLocks noChangeAspect="1"/>
          </p:cNvPicPr>
          <p:nvPr/>
        </p:nvPicPr>
        <p:blipFill>
          <a:blip r:embed="rId3"/>
          <a:stretch>
            <a:fillRect/>
          </a:stretch>
        </p:blipFill>
        <p:spPr>
          <a:xfrm>
            <a:off x="1895607"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85B5A30A-CFE2-F7BE-71AB-D3C2FAAAD5CD}"/>
              </a:ext>
            </a:extLst>
          </p:cNvPr>
          <p:cNvPicPr>
            <a:picLocks noChangeAspect="1"/>
          </p:cNvPicPr>
          <p:nvPr/>
        </p:nvPicPr>
        <p:blipFill>
          <a:blip r:embed="rId2"/>
          <a:stretch>
            <a:fillRect/>
          </a:stretch>
        </p:blipFill>
        <p:spPr>
          <a:xfrm>
            <a:off x="5481098" y="3896209"/>
            <a:ext cx="3659370" cy="2961791"/>
          </a:xfrm>
          <a:prstGeom prst="rect">
            <a:avLst/>
          </a:prstGeom>
        </p:spPr>
      </p:pic>
      <p:pic>
        <p:nvPicPr>
          <p:cNvPr id="4" name="Picture 3">
            <a:extLst>
              <a:ext uri="{FF2B5EF4-FFF2-40B4-BE49-F238E27FC236}">
                <a16:creationId xmlns:a16="http://schemas.microsoft.com/office/drawing/2014/main" id="{599C29F4-9647-50EC-8264-2FA8B1ADA873}"/>
              </a:ext>
            </a:extLst>
          </p:cNvPr>
          <p:cNvPicPr>
            <a:picLocks noChangeAspect="1"/>
          </p:cNvPicPr>
          <p:nvPr/>
        </p:nvPicPr>
        <p:blipFill>
          <a:blip r:embed="rId3"/>
          <a:stretch>
            <a:fillRect/>
          </a:stretch>
        </p:blipFill>
        <p:spPr>
          <a:xfrm>
            <a:off x="0" y="976311"/>
            <a:ext cx="5404396" cy="2777025"/>
          </a:xfrm>
          <a:prstGeom prst="rect">
            <a:avLst/>
          </a:prstGeom>
        </p:spPr>
      </p:pic>
      <p:pic>
        <p:nvPicPr>
          <p:cNvPr id="3" name="Picture 2">
            <a:extLst>
              <a:ext uri="{FF2B5EF4-FFF2-40B4-BE49-F238E27FC236}">
                <a16:creationId xmlns:a16="http://schemas.microsoft.com/office/drawing/2014/main" id="{776CEF5B-65A8-CC75-A21D-DED12F630167}"/>
              </a:ext>
            </a:extLst>
          </p:cNvPr>
          <p:cNvPicPr>
            <a:picLocks noChangeAspect="1"/>
          </p:cNvPicPr>
          <p:nvPr/>
        </p:nvPicPr>
        <p:blipFill>
          <a:blip r:embed="rId4"/>
          <a:stretch>
            <a:fillRect/>
          </a:stretch>
        </p:blipFill>
        <p:spPr>
          <a:xfrm>
            <a:off x="9391650" y="3291371"/>
            <a:ext cx="2552700" cy="1209675"/>
          </a:xfrm>
          <a:prstGeom prst="rect">
            <a:avLst/>
          </a:prstGeom>
        </p:spPr>
      </p:pic>
      <p:pic>
        <p:nvPicPr>
          <p:cNvPr id="5" name="Picture 4">
            <a:extLst>
              <a:ext uri="{FF2B5EF4-FFF2-40B4-BE49-F238E27FC236}">
                <a16:creationId xmlns:a16="http://schemas.microsoft.com/office/drawing/2014/main" id="{412EE790-9C05-FFB2-26E1-94F4CD99558A}"/>
              </a:ext>
            </a:extLst>
          </p:cNvPr>
          <p:cNvPicPr>
            <a:picLocks noChangeAspect="1"/>
          </p:cNvPicPr>
          <p:nvPr/>
        </p:nvPicPr>
        <p:blipFill>
          <a:blip r:embed="rId5"/>
          <a:stretch>
            <a:fillRect/>
          </a:stretch>
        </p:blipFill>
        <p:spPr>
          <a:xfrm>
            <a:off x="0" y="3896208"/>
            <a:ext cx="5404396" cy="2961791"/>
          </a:xfrm>
          <a:prstGeom prst="rect">
            <a:avLst/>
          </a:prstGeom>
        </p:spPr>
      </p:pic>
      <p:pic>
        <p:nvPicPr>
          <p:cNvPr id="10" name="Picture 9">
            <a:extLst>
              <a:ext uri="{FF2B5EF4-FFF2-40B4-BE49-F238E27FC236}">
                <a16:creationId xmlns:a16="http://schemas.microsoft.com/office/drawing/2014/main" id="{0DF8FD34-53DF-72C6-08A0-1EAD4AC017AC}"/>
              </a:ext>
            </a:extLst>
          </p:cNvPr>
          <p:cNvPicPr>
            <a:picLocks noChangeAspect="1"/>
          </p:cNvPicPr>
          <p:nvPr/>
        </p:nvPicPr>
        <p:blipFill>
          <a:blip r:embed="rId6"/>
          <a:stretch>
            <a:fillRect/>
          </a:stretch>
        </p:blipFill>
        <p:spPr>
          <a:xfrm>
            <a:off x="5481098" y="976311"/>
            <a:ext cx="3659370" cy="2777025"/>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429996"/>
            <a:ext cx="11299062" cy="42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t>If there is a big jump from month to month it is mainly due to the high number of cloudy days during the latter month, not necessarily due to the number of installations in that month. It would very likely have been distributed in the preceding few months.</a:t>
            </a:r>
          </a:p>
        </p:txBody>
      </p:sp>
      <p:pic>
        <p:nvPicPr>
          <p:cNvPr id="2" name="Picture 1">
            <a:extLst>
              <a:ext uri="{FF2B5EF4-FFF2-40B4-BE49-F238E27FC236}">
                <a16:creationId xmlns:a16="http://schemas.microsoft.com/office/drawing/2014/main" id="{1080E601-C781-212C-0A08-48C8A40D1B00}"/>
              </a:ext>
            </a:extLst>
          </p:cNvPr>
          <p:cNvPicPr>
            <a:picLocks noChangeAspect="1"/>
          </p:cNvPicPr>
          <p:nvPr/>
        </p:nvPicPr>
        <p:blipFill>
          <a:blip r:embed="rId2"/>
          <a:stretch>
            <a:fillRect/>
          </a:stretch>
        </p:blipFill>
        <p:spPr>
          <a:xfrm>
            <a:off x="9499963" y="2824161"/>
            <a:ext cx="2552700" cy="1209675"/>
          </a:xfrm>
          <a:prstGeom prst="rect">
            <a:avLst/>
          </a:prstGeom>
        </p:spPr>
      </p:pic>
      <p:pic>
        <p:nvPicPr>
          <p:cNvPr id="3" name="Picture 2">
            <a:extLst>
              <a:ext uri="{FF2B5EF4-FFF2-40B4-BE49-F238E27FC236}">
                <a16:creationId xmlns:a16="http://schemas.microsoft.com/office/drawing/2014/main" id="{FB7942C7-A6CF-F733-24EC-0F9B740AD2FA}"/>
              </a:ext>
            </a:extLst>
          </p:cNvPr>
          <p:cNvPicPr>
            <a:picLocks noChangeAspect="1"/>
          </p:cNvPicPr>
          <p:nvPr/>
        </p:nvPicPr>
        <p:blipFill>
          <a:blip r:embed="rId3"/>
          <a:stretch>
            <a:fillRect/>
          </a:stretch>
        </p:blipFill>
        <p:spPr>
          <a:xfrm>
            <a:off x="1982642" y="1114423"/>
            <a:ext cx="7019925" cy="4629150"/>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893F8835-4B76-5E41-61B8-866D6134AE8D}"/>
              </a:ext>
            </a:extLst>
          </p:cNvPr>
          <p:cNvPicPr>
            <a:picLocks noChangeAspect="1"/>
          </p:cNvPicPr>
          <p:nvPr/>
        </p:nvPicPr>
        <p:blipFill>
          <a:blip r:embed="rId2"/>
          <a:stretch>
            <a:fillRect/>
          </a:stretch>
        </p:blipFill>
        <p:spPr>
          <a:xfrm>
            <a:off x="1762125" y="1050472"/>
            <a:ext cx="8667750" cy="3755890"/>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00DDB1B3-48EF-6676-F0A9-582D2003A667}"/>
              </a:ext>
            </a:extLst>
          </p:cNvPr>
          <p:cNvPicPr>
            <a:picLocks noChangeAspect="1"/>
          </p:cNvPicPr>
          <p:nvPr/>
        </p:nvPicPr>
        <p:blipFill>
          <a:blip r:embed="rId3"/>
          <a:stretch>
            <a:fillRect/>
          </a:stretch>
        </p:blipFill>
        <p:spPr>
          <a:xfrm>
            <a:off x="0" y="1016358"/>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2CB301CA-E6B3-B310-6CED-0481102B4AB9}"/>
              </a:ext>
            </a:extLst>
          </p:cNvPr>
          <p:cNvPicPr>
            <a:picLocks noChangeAspect="1"/>
          </p:cNvPicPr>
          <p:nvPr/>
        </p:nvPicPr>
        <p:blipFill>
          <a:blip r:embed="rId2"/>
          <a:stretch>
            <a:fillRect/>
          </a:stretch>
        </p:blipFill>
        <p:spPr>
          <a:xfrm>
            <a:off x="0" y="988540"/>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8C9C938D-2897-274B-2016-36B2080051B2}"/>
              </a:ext>
            </a:extLst>
          </p:cNvPr>
          <p:cNvPicPr>
            <a:picLocks noChangeAspect="1"/>
          </p:cNvPicPr>
          <p:nvPr/>
        </p:nvPicPr>
        <p:blipFill>
          <a:blip r:embed="rId2"/>
          <a:stretch>
            <a:fillRect/>
          </a:stretch>
        </p:blipFill>
        <p:spPr>
          <a:xfrm>
            <a:off x="0" y="966466"/>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B009F5DB-1FED-56DF-4E58-BD41A5FBB0ED}"/>
              </a:ext>
            </a:extLst>
          </p:cNvPr>
          <p:cNvPicPr>
            <a:picLocks noChangeAspect="1"/>
          </p:cNvPicPr>
          <p:nvPr/>
        </p:nvPicPr>
        <p:blipFill>
          <a:blip r:embed="rId3"/>
          <a:stretch>
            <a:fillRect/>
          </a:stretch>
        </p:blipFill>
        <p:spPr>
          <a:xfrm>
            <a:off x="0" y="997248"/>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166421F9-73D9-DE05-D2BB-CFE0E1E41AC0}"/>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05FD12C9-60E4-8ECE-54BF-9BF087CA95F0}"/>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886</TotalTime>
  <Words>614</Words>
  <Application>Microsoft Office PowerPoint</Application>
  <PresentationFormat>Widescreen</PresentationFormat>
  <Paragraphs>52</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156</cp:revision>
  <dcterms:created xsi:type="dcterms:W3CDTF">2020-01-06T09:48:40Z</dcterms:created>
  <dcterms:modified xsi:type="dcterms:W3CDTF">2024-06-11T06:53:37Z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