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96357" autoAdjust="0"/>
  </p:normalViewPr>
  <p:slideViewPr>
    <p:cSldViewPr snapToGrid="0">
      <p:cViewPr varScale="1">
        <p:scale>
          <a:sx n="110" d="100"/>
          <a:sy n="110"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18/06/2024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10.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3.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8.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24 </a:t>
            </a:r>
            <a:r>
              <a:rPr lang="en-US" altLang="en-US" sz="1600" b="1" dirty="0"/>
              <a:t>(</a:t>
            </a:r>
            <a:r>
              <a:rPr lang="en-US" altLang="en-US" b="1" dirty="0"/>
              <a:t>10/06/2024 – 16/06/2024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194AB60F-19F5-CDDD-90DC-311C5F57C9CE}"/>
              </a:ext>
            </a:extLst>
          </p:cNvPr>
          <p:cNvPicPr>
            <a:picLocks noChangeAspect="1"/>
          </p:cNvPicPr>
          <p:nvPr/>
        </p:nvPicPr>
        <p:blipFill>
          <a:blip r:embed="rId2"/>
          <a:stretch>
            <a:fillRect/>
          </a:stretch>
        </p:blipFill>
        <p:spPr>
          <a:xfrm>
            <a:off x="1328736" y="2083966"/>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367002"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14 000 MW</a:t>
            </a:r>
          </a:p>
          <a:p>
            <a:pPr algn="just">
              <a:spcBef>
                <a:spcPts val="0"/>
              </a:spcBef>
              <a:buClr>
                <a:schemeClr val="tx2">
                  <a:lumMod val="50000"/>
                </a:schemeClr>
              </a:buClr>
            </a:pPr>
            <a:r>
              <a:rPr lang="en-ZA" sz="1600" dirty="0"/>
              <a:t>Reserves: OR + UA = </a:t>
            </a:r>
            <a:r>
              <a:rPr lang="en-ZA" sz="1600" b="1" dirty="0"/>
              <a:t>16 200 MW</a:t>
            </a:r>
          </a:p>
          <a:p>
            <a:pPr algn="just">
              <a:spcBef>
                <a:spcPts val="0"/>
              </a:spcBef>
              <a:buClr>
                <a:schemeClr val="tx2">
                  <a:lumMod val="50000"/>
                </a:schemeClr>
              </a:buClr>
            </a:pPr>
            <a:r>
              <a:rPr lang="en-ZA" sz="1600" dirty="0"/>
              <a:t>Eskom Installed Capacity: </a:t>
            </a:r>
            <a:r>
              <a:rPr lang="en-ZA" sz="1600" b="1" dirty="0"/>
              <a:t>48 186 MW</a:t>
            </a:r>
            <a:endParaRPr lang="en-ZA" sz="1600" dirty="0"/>
          </a:p>
          <a:p>
            <a:pPr algn="just">
              <a:spcBef>
                <a:spcPts val="0"/>
              </a:spcBef>
              <a:buClr>
                <a:schemeClr val="tx2">
                  <a:lumMod val="50000"/>
                </a:schemeClr>
              </a:buClr>
            </a:pPr>
            <a:r>
              <a:rPr lang="en-ZA" sz="1600" dirty="0"/>
              <a:t>Installed Dispatchable Capacity: </a:t>
            </a:r>
            <a:r>
              <a:rPr lang="en-ZA" sz="1600" b="1" dirty="0"/>
              <a:t>49 191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a:extLst>
              <a:ext uri="{FF2B5EF4-FFF2-40B4-BE49-F238E27FC236}">
                <a16:creationId xmlns:a16="http://schemas.microsoft.com/office/drawing/2014/main" id="{67D4A4FF-1C04-0615-E065-D06C61F3DE8F}"/>
              </a:ext>
            </a:extLst>
          </p:cNvPr>
          <p:cNvPicPr>
            <a:picLocks noChangeAspect="1"/>
          </p:cNvPicPr>
          <p:nvPr/>
        </p:nvPicPr>
        <p:blipFill>
          <a:blip r:embed="rId3"/>
          <a:stretch>
            <a:fillRect/>
          </a:stretch>
        </p:blipFill>
        <p:spPr>
          <a:xfrm>
            <a:off x="1699776"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3" name="Picture 2">
            <a:extLst>
              <a:ext uri="{FF2B5EF4-FFF2-40B4-BE49-F238E27FC236}">
                <a16:creationId xmlns:a16="http://schemas.microsoft.com/office/drawing/2014/main" id="{776CEF5B-65A8-CC75-A21D-DED12F630167}"/>
              </a:ext>
            </a:extLst>
          </p:cNvPr>
          <p:cNvPicPr>
            <a:picLocks noChangeAspect="1"/>
          </p:cNvPicPr>
          <p:nvPr/>
        </p:nvPicPr>
        <p:blipFill>
          <a:blip r:embed="rId4"/>
          <a:stretch>
            <a:fillRect/>
          </a:stretch>
        </p:blipFill>
        <p:spPr>
          <a:xfrm>
            <a:off x="9391650" y="3291371"/>
            <a:ext cx="2552700" cy="1209675"/>
          </a:xfrm>
          <a:prstGeom prst="rect">
            <a:avLst/>
          </a:prstGeom>
        </p:spPr>
      </p:pic>
      <p:pic>
        <p:nvPicPr>
          <p:cNvPr id="10" name="Picture 9">
            <a:extLst>
              <a:ext uri="{FF2B5EF4-FFF2-40B4-BE49-F238E27FC236}">
                <a16:creationId xmlns:a16="http://schemas.microsoft.com/office/drawing/2014/main" id="{0DF8FD34-53DF-72C6-08A0-1EAD4AC017AC}"/>
              </a:ext>
            </a:extLst>
          </p:cNvPr>
          <p:cNvPicPr>
            <a:picLocks noChangeAspect="1"/>
          </p:cNvPicPr>
          <p:nvPr/>
        </p:nvPicPr>
        <p:blipFill>
          <a:blip r:embed="rId5"/>
          <a:stretch>
            <a:fillRect/>
          </a:stretch>
        </p:blipFill>
        <p:spPr>
          <a:xfrm>
            <a:off x="5481098" y="976311"/>
            <a:ext cx="3659370" cy="2777025"/>
          </a:xfrm>
          <a:prstGeom prst="rect">
            <a:avLst/>
          </a:prstGeom>
        </p:spPr>
      </p:pic>
      <p:pic>
        <p:nvPicPr>
          <p:cNvPr id="2" name="Picture 1">
            <a:extLst>
              <a:ext uri="{FF2B5EF4-FFF2-40B4-BE49-F238E27FC236}">
                <a16:creationId xmlns:a16="http://schemas.microsoft.com/office/drawing/2014/main" id="{C3A72C53-78EB-478E-AAA2-B090F26C0CF2}"/>
              </a:ext>
            </a:extLst>
          </p:cNvPr>
          <p:cNvPicPr>
            <a:picLocks noChangeAspect="1"/>
          </p:cNvPicPr>
          <p:nvPr/>
        </p:nvPicPr>
        <p:blipFill>
          <a:blip r:embed="rId6"/>
          <a:stretch>
            <a:fillRect/>
          </a:stretch>
        </p:blipFill>
        <p:spPr>
          <a:xfrm>
            <a:off x="0" y="3896208"/>
            <a:ext cx="5404396" cy="2961792"/>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1080E601-C781-212C-0A08-48C8A40D1B00}"/>
              </a:ext>
            </a:extLst>
          </p:cNvPr>
          <p:cNvPicPr>
            <a:picLocks noChangeAspect="1"/>
          </p:cNvPicPr>
          <p:nvPr/>
        </p:nvPicPr>
        <p:blipFill>
          <a:blip r:embed="rId2"/>
          <a:stretch>
            <a:fillRect/>
          </a:stretch>
        </p:blipFill>
        <p:spPr>
          <a:xfrm>
            <a:off x="9499963" y="2824161"/>
            <a:ext cx="2552700" cy="1209675"/>
          </a:xfrm>
          <a:prstGeom prst="rect">
            <a:avLst/>
          </a:prstGeom>
        </p:spPr>
      </p:pic>
      <p:pic>
        <p:nvPicPr>
          <p:cNvPr id="3" name="Picture 2">
            <a:extLst>
              <a:ext uri="{FF2B5EF4-FFF2-40B4-BE49-F238E27FC236}">
                <a16:creationId xmlns:a16="http://schemas.microsoft.com/office/drawing/2014/main" id="{FB7942C7-A6CF-F733-24EC-0F9B740AD2FA}"/>
              </a:ext>
            </a:extLst>
          </p:cNvPr>
          <p:cNvPicPr>
            <a:picLocks noChangeAspect="1"/>
          </p:cNvPicPr>
          <p:nvPr/>
        </p:nvPicPr>
        <p:blipFill>
          <a:blip r:embed="rId3"/>
          <a:stretch>
            <a:fillRect/>
          </a:stretch>
        </p:blipFill>
        <p:spPr>
          <a:xfrm>
            <a:off x="1982642" y="1114423"/>
            <a:ext cx="7019925" cy="462915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a:t>
            </a:r>
            <a:r>
              <a:rPr lang="en-ZA" sz="1200" dirty="0" err="1"/>
              <a:t>dispatchable</a:t>
            </a:r>
            <a:r>
              <a:rPr lang="en-ZA" sz="1200" dirty="0"/>
              <a:t>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49 191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6A263A53-3DB9-E562-E6B8-7F85C4B3D83C}"/>
              </a:ext>
            </a:extLst>
          </p:cNvPr>
          <p:cNvPicPr>
            <a:picLocks noChangeAspect="1"/>
          </p:cNvPicPr>
          <p:nvPr/>
        </p:nvPicPr>
        <p:blipFill>
          <a:blip r:embed="rId2"/>
          <a:stretch>
            <a:fillRect/>
          </a:stretch>
        </p:blipFill>
        <p:spPr>
          <a:xfrm>
            <a:off x="1190142" y="1041763"/>
            <a:ext cx="8667750" cy="3764599"/>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6" name="Picture 5">
            <a:extLst>
              <a:ext uri="{FF2B5EF4-FFF2-40B4-BE49-F238E27FC236}">
                <a16:creationId xmlns:a16="http://schemas.microsoft.com/office/drawing/2014/main" id="{C390D515-5ADA-48B0-585D-C4C766FB9603}"/>
              </a:ext>
            </a:extLst>
          </p:cNvPr>
          <p:cNvPicPr>
            <a:picLocks noChangeAspect="1"/>
          </p:cNvPicPr>
          <p:nvPr/>
        </p:nvPicPr>
        <p:blipFill>
          <a:blip r:embed="rId4"/>
          <a:stretch>
            <a:fillRect/>
          </a:stretch>
        </p:blipFill>
        <p:spPr>
          <a:xfrm>
            <a:off x="0" y="1016358"/>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83F4A0BC-2A8A-E02D-B90D-63125FD3B181}"/>
              </a:ext>
            </a:extLst>
          </p:cNvPr>
          <p:cNvPicPr>
            <a:picLocks noChangeAspect="1"/>
          </p:cNvPicPr>
          <p:nvPr/>
        </p:nvPicPr>
        <p:blipFill>
          <a:blip r:embed="rId2"/>
          <a:stretch>
            <a:fillRect/>
          </a:stretch>
        </p:blipFill>
        <p:spPr>
          <a:xfrm>
            <a:off x="0" y="997247"/>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C7C45EE7-7DFD-D70A-5C75-EE13A6FF61F7}"/>
              </a:ext>
            </a:extLst>
          </p:cNvPr>
          <p:cNvPicPr>
            <a:picLocks noChangeAspect="1"/>
          </p:cNvPicPr>
          <p:nvPr/>
        </p:nvPicPr>
        <p:blipFill>
          <a:blip r:embed="rId2"/>
          <a:stretch>
            <a:fillRect/>
          </a:stretch>
        </p:blipFill>
        <p:spPr>
          <a:xfrm>
            <a:off x="0" y="957757"/>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D1C730C1-6E0C-5BD2-95C3-4BD2EF567998}"/>
              </a:ext>
            </a:extLst>
          </p:cNvPr>
          <p:cNvPicPr>
            <a:picLocks noChangeAspect="1"/>
          </p:cNvPicPr>
          <p:nvPr/>
        </p:nvPicPr>
        <p:blipFill>
          <a:blip r:embed="rId3"/>
          <a:stretch>
            <a:fillRect/>
          </a:stretch>
        </p:blipFill>
        <p:spPr>
          <a:xfrm>
            <a:off x="0" y="988540"/>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C10D1C0B-D7F5-60A7-4856-2FBC51B52215}"/>
              </a:ext>
            </a:extLst>
          </p:cNvPr>
          <p:cNvPicPr>
            <a:picLocks noChangeAspect="1"/>
          </p:cNvPicPr>
          <p:nvPr/>
        </p:nvPicPr>
        <p:blipFill>
          <a:blip r:embed="rId2"/>
          <a:stretch>
            <a:fillRect/>
          </a:stretch>
        </p:blipFill>
        <p:spPr>
          <a:xfrm>
            <a:off x="0" y="997248"/>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62CC254E-1A6B-0A1F-19BC-3A28E7ACBEC2}"/>
              </a:ext>
            </a:extLst>
          </p:cNvPr>
          <p:cNvPicPr>
            <a:picLocks noChangeAspect="1"/>
          </p:cNvPicPr>
          <p:nvPr/>
        </p:nvPicPr>
        <p:blipFill>
          <a:blip r:embed="rId2"/>
          <a:stretch>
            <a:fillRect/>
          </a:stretch>
        </p:blipFill>
        <p:spPr>
          <a:xfrm>
            <a:off x="0" y="988539"/>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890</TotalTime>
  <Words>614</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158</cp:revision>
  <dcterms:created xsi:type="dcterms:W3CDTF">2020-01-06T09:48:40Z</dcterms:created>
  <dcterms:modified xsi:type="dcterms:W3CDTF">2024-06-18T12:19:16Z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